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embeddedFontLst>
    <p:embeddedFont>
      <p:font typeface="Microsoft JhengHei" panose="020B0604030504040204" pitchFamily="34" charset="-120"/>
      <p:regular r:id="rId8"/>
      <p:bold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CD2C2E-B8C6-4AE3-B93A-2D22825347B1}">
  <a:tblStyle styleId="{D7CD2C2E-B8C6-4AE3-B93A-2D22825347B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8EB"/>
          </a:solidFill>
        </a:fill>
      </a:tcStyle>
    </a:wholeTbl>
    <a:band1H>
      <a:tcTxStyle/>
      <a:tcStyle>
        <a:tcBdr/>
        <a:fill>
          <a:solidFill>
            <a:srgbClr val="F4CD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4CDD4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AE8E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AE8E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21100C-9BF0-491E-A0A8-F9BA3C5F920C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EE7"/>
          </a:solidFill>
        </a:fill>
      </a:tcStyle>
    </a:wholeTbl>
    <a:band1H>
      <a:tcTxStyle/>
      <a:tcStyle>
        <a:tcBdr/>
        <a:fill>
          <a:solidFill>
            <a:srgbClr val="F6DC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DCCD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BEE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BEE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9D0B2CA-CA03-4170-A054-4FAEB4D35B98}" styleName="Table_2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6EA"/>
          </a:solidFill>
        </a:fill>
      </a:tcStyle>
    </a:wholeTbl>
    <a:band1H>
      <a:tcTxStyle/>
      <a:tcStyle>
        <a:tcBdr/>
        <a:fill>
          <a:solidFill>
            <a:srgbClr val="E4CA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4CA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全景圖片 (含標題)">
  <p:cSld name="全景圖片 (含標題)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1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與說明文字">
  <p:cSld name="標題與說明文字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12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引述 (含標題)">
  <p:cSld name="引述 (含標題)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13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13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名片">
  <p:cSld name="名片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欄">
  <p:cSld name="3 欄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0" name="Google Shape;200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圖片欄">
  <p:cSld name="3 圖片欄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16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09" name="Google Shape;209;p16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16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2" name="Google Shape;212;p16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16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5" name="Google Shape;215;p16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6" name="Google Shape;216;p16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16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 rot="5400000">
            <a:off x="6915923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1"/>
          </p:nvPr>
        </p:nvSpPr>
        <p:spPr>
          <a:xfrm rot="5400000">
            <a:off x="1908672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2" name="Google Shape;32;p3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Google Shape;40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Google Shape;48;p4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5" name="Google Shape;115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>
            <a:spLocks noGrp="1"/>
          </p:cNvSpPr>
          <p:nvPr>
            <p:ph type="title"/>
          </p:nvPr>
        </p:nvSpPr>
        <p:spPr>
          <a:xfrm>
            <a:off x="679508" y="973668"/>
            <a:ext cx="11048302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Microsoft JhengHei"/>
              <a:buNone/>
            </a:pPr>
            <a:r>
              <a:rPr lang="en-US" sz="4400" b="1">
                <a:latin typeface="Microsoft JhengHei"/>
                <a:ea typeface="Microsoft JhengHei"/>
                <a:cs typeface="Microsoft JhengHei"/>
                <a:sym typeface="Microsoft JhengHei"/>
              </a:rPr>
              <a:t>112學年度國際專修部秋季班華測通過人數</a:t>
            </a:r>
            <a:endParaRPr sz="44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50" name="Google Shape;250;p19"/>
          <p:cNvGraphicFramePr/>
          <p:nvPr/>
        </p:nvGraphicFramePr>
        <p:xfrm>
          <a:off x="838201" y="1690688"/>
          <a:ext cx="10515600" cy="5079250"/>
        </p:xfrm>
        <a:graphic>
          <a:graphicData uri="http://schemas.openxmlformats.org/drawingml/2006/table">
            <a:tbl>
              <a:tblPr>
                <a:noFill/>
                <a:tableStyleId>{D7CD2C2E-B8C6-4AE3-B93A-2D22825347B1}</a:tableStyleId>
              </a:tblPr>
              <a:tblGrid>
                <a:gridCol w="327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註冊人數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204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5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入學前</a:t>
                      </a:r>
                      <a:endParaRPr sz="2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學生華語能力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無基礎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180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A1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24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7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完成華語先修人數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197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5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華語先修期滿</a:t>
                      </a:r>
                      <a:endParaRPr sz="2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學生華語能力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未達A2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2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120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2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B1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64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3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B2(含)以上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升讀大一人數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185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704675" y="973668"/>
            <a:ext cx="1094763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Microsoft JhengHei"/>
              <a:buNone/>
            </a:pPr>
            <a:r>
              <a:rPr lang="en-US" sz="4400" b="1">
                <a:latin typeface="Microsoft JhengHei"/>
                <a:ea typeface="Microsoft JhengHei"/>
                <a:cs typeface="Microsoft JhengHei"/>
                <a:sym typeface="Microsoft JhengHei"/>
              </a:rPr>
              <a:t>112學年度國際專修部春季班華測通過人數</a:t>
            </a:r>
            <a:endParaRPr sz="44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56" name="Google Shape;256;p20"/>
          <p:cNvGraphicFramePr/>
          <p:nvPr/>
        </p:nvGraphicFramePr>
        <p:xfrm>
          <a:off x="838200" y="1690688"/>
          <a:ext cx="10515600" cy="5079125"/>
        </p:xfrm>
        <a:graphic>
          <a:graphicData uri="http://schemas.openxmlformats.org/drawingml/2006/table">
            <a:tbl>
              <a:tblPr>
                <a:noFill/>
                <a:tableStyleId>{5821100C-9BF0-491E-A0A8-F9BA3C5F920C}</a:tableStyleId>
              </a:tblPr>
              <a:tblGrid>
                <a:gridCol w="327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註冊人數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2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入學前</a:t>
                      </a:r>
                      <a:endParaRPr sz="2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學生華語能力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無基礎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85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A1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9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完成華語先修人數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91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2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華語先修期滿</a:t>
                      </a:r>
                      <a:endParaRPr sz="2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學生華語能力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未達A2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36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B1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B2(含)以上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升讀大一人數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86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679508" y="973668"/>
            <a:ext cx="11048302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Microsoft JhengHei"/>
              <a:buNone/>
            </a:pPr>
            <a:r>
              <a:rPr lang="en-US" sz="4400" b="1">
                <a:latin typeface="Microsoft JhengHei"/>
                <a:ea typeface="Microsoft JhengHei"/>
                <a:cs typeface="Microsoft JhengHei"/>
                <a:sym typeface="Microsoft JhengHei"/>
              </a:rPr>
              <a:t>113學年度國際專修部秋季班華測通過人數</a:t>
            </a:r>
            <a:endParaRPr sz="44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62" name="Google Shape;262;p21"/>
          <p:cNvGraphicFramePr/>
          <p:nvPr/>
        </p:nvGraphicFramePr>
        <p:xfrm>
          <a:off x="838201" y="1690688"/>
          <a:ext cx="10515600" cy="5079250"/>
        </p:xfrm>
        <a:graphic>
          <a:graphicData uri="http://schemas.openxmlformats.org/drawingml/2006/table">
            <a:tbl>
              <a:tblPr>
                <a:noFill/>
                <a:tableStyleId>{D7CD2C2E-B8C6-4AE3-B93A-2D22825347B1}</a:tableStyleId>
              </a:tblPr>
              <a:tblGrid>
                <a:gridCol w="327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註冊人數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403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5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入學前</a:t>
                      </a:r>
                      <a:endParaRPr sz="2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學生華語能力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無基礎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382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A1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21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7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完成華語先修人數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387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5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華語先修期滿</a:t>
                      </a:r>
                      <a:endParaRPr sz="2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學生華語能力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未達A2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19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2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218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2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B1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148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3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B2(含)以上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升讀大一人數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368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"/>
          <p:cNvSpPr txBox="1">
            <a:spLocks noGrp="1"/>
          </p:cNvSpPr>
          <p:nvPr>
            <p:ph type="title"/>
          </p:nvPr>
        </p:nvSpPr>
        <p:spPr>
          <a:xfrm>
            <a:off x="704675" y="973668"/>
            <a:ext cx="1094763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Microsoft JhengHei"/>
              <a:buNone/>
            </a:pPr>
            <a:r>
              <a:rPr lang="en-US" sz="4400" b="1">
                <a:latin typeface="Microsoft JhengHei"/>
                <a:ea typeface="Microsoft JhengHei"/>
                <a:cs typeface="Microsoft JhengHei"/>
                <a:sym typeface="Microsoft JhengHei"/>
              </a:rPr>
              <a:t>113學年度國際專修部春季班華測通過人數</a:t>
            </a:r>
            <a:endParaRPr sz="44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68" name="Google Shape;268;p22"/>
          <p:cNvGraphicFramePr/>
          <p:nvPr>
            <p:extLst>
              <p:ext uri="{D42A27DB-BD31-4B8C-83A1-F6EECF244321}">
                <p14:modId xmlns:p14="http://schemas.microsoft.com/office/powerpoint/2010/main" val="2162711437"/>
              </p:ext>
            </p:extLst>
          </p:nvPr>
        </p:nvGraphicFramePr>
        <p:xfrm>
          <a:off x="838200" y="1690688"/>
          <a:ext cx="10515600" cy="5079125"/>
        </p:xfrm>
        <a:graphic>
          <a:graphicData uri="http://schemas.openxmlformats.org/drawingml/2006/table">
            <a:tbl>
              <a:tblPr>
                <a:noFill/>
                <a:tableStyleId>{5821100C-9BF0-491E-A0A8-F9BA3C5F920C}</a:tableStyleId>
              </a:tblPr>
              <a:tblGrid>
                <a:gridCol w="327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註冊人數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106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2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入學前</a:t>
                      </a:r>
                      <a:endParaRPr sz="28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學生華語能力</a:t>
                      </a:r>
                      <a:endParaRPr sz="2800" b="1" i="0" u="none" strike="noStrike" cap="none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無基礎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71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A1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35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9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完成華語先修人數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105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2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華語先修期滿</a:t>
                      </a:r>
                      <a:endParaRPr sz="28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學生華語能力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未達A2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46</a:t>
                      </a:r>
                      <a:endParaRPr sz="28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B1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53</a:t>
                      </a:r>
                      <a:endParaRPr sz="28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B2(含)以上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2800" b="1" i="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升讀大一人數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100</a:t>
                      </a:r>
                      <a:endParaRPr sz="2800" b="1" i="0" u="none" strike="noStrike" cap="none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Microsoft JhengHei"/>
              <a:buNone/>
            </a:pPr>
            <a:r>
              <a:rPr lang="en-US" sz="4400" b="1">
                <a:latin typeface="Microsoft JhengHei"/>
                <a:ea typeface="Microsoft JhengHei"/>
                <a:cs typeface="Microsoft JhengHei"/>
                <a:sym typeface="Microsoft JhengHei"/>
              </a:rPr>
              <a:t>112-113通過華測比例</a:t>
            </a:r>
            <a:endParaRPr/>
          </a:p>
        </p:txBody>
      </p:sp>
      <p:graphicFrame>
        <p:nvGraphicFramePr>
          <p:cNvPr id="274" name="Google Shape;274;p23"/>
          <p:cNvGraphicFramePr/>
          <p:nvPr>
            <p:extLst>
              <p:ext uri="{D42A27DB-BD31-4B8C-83A1-F6EECF244321}">
                <p14:modId xmlns:p14="http://schemas.microsoft.com/office/powerpoint/2010/main" val="280506411"/>
              </p:ext>
            </p:extLst>
          </p:nvPr>
        </p:nvGraphicFramePr>
        <p:xfrm>
          <a:off x="796955" y="2281802"/>
          <a:ext cx="10586900" cy="4512210"/>
        </p:xfrm>
        <a:graphic>
          <a:graphicData uri="http://schemas.openxmlformats.org/drawingml/2006/table">
            <a:tbl>
              <a:tblPr firstRow="1" bandRow="1">
                <a:noFill/>
                <a:tableStyleId>{49D0B2CA-CA03-4170-A054-4FAEB4D35B98}</a:tableStyleId>
              </a:tblPr>
              <a:tblGrid>
                <a:gridCol w="34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A2以上</a:t>
                      </a:r>
                      <a:endParaRPr sz="2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B1以上</a:t>
                      </a:r>
                      <a:endParaRPr sz="2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B2以上</a:t>
                      </a:r>
                      <a:endParaRPr sz="2400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112學年度秋季班(204)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90.69%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64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31.86%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0.5%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112學年度春季班(92)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86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93.48%</a:t>
                      </a:r>
                      <a:endParaRPr sz="280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54</a:t>
                      </a: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.</a:t>
                      </a:r>
                      <a:r>
                        <a:rPr lang="en-US" sz="28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35</a:t>
                      </a: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%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113學年度秋季班(403)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368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91.32%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150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37.22%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0.5%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113學年度春季班(106)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94.34%</a:t>
                      </a:r>
                      <a:endParaRPr sz="2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</a:t>
                      </a: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.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94</a:t>
                      </a: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%</a:t>
                      </a:r>
                      <a:endParaRPr sz="2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0.9%</a:t>
                      </a:r>
                      <a:endParaRPr sz="2800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離子會議室">
  <a:themeElements>
    <a:clrScheme name="離子會議室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寬螢幕</PresentationFormat>
  <Paragraphs>131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Century Gothic</vt:lpstr>
      <vt:lpstr>Noto Sans Symbols</vt:lpstr>
      <vt:lpstr>Arial</vt:lpstr>
      <vt:lpstr>Microsoft JhengHei</vt:lpstr>
      <vt:lpstr>離子會議室</vt:lpstr>
      <vt:lpstr>112學年度國際專修部秋季班華測通過人數</vt:lpstr>
      <vt:lpstr>112學年度國際專修部春季班華測通過人數</vt:lpstr>
      <vt:lpstr>113學年度國際專修部秋季班華測通過人數</vt:lpstr>
      <vt:lpstr>113學年度國際專修部春季班華測通過人數</vt:lpstr>
      <vt:lpstr>112-113通過華測比例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112學年度國際專修部秋季班華測通過人數</dc:title>
  <cp:lastModifiedBy>knu</cp:lastModifiedBy>
  <cp:revision>1</cp:revision>
  <dcterms:modified xsi:type="dcterms:W3CDTF">2026-01-27T01:29:59Z</dcterms:modified>
</cp:coreProperties>
</file>